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1" r:id="rId6"/>
    <p:sldId id="260" r:id="rId7"/>
    <p:sldId id="273" r:id="rId8"/>
    <p:sldId id="259" r:id="rId9"/>
    <p:sldId id="262" r:id="rId10"/>
    <p:sldId id="265" r:id="rId11"/>
    <p:sldId id="267" r:id="rId12"/>
    <p:sldId id="266" r:id="rId13"/>
    <p:sldId id="268" r:id="rId14"/>
    <p:sldId id="269" r:id="rId15"/>
    <p:sldId id="264" r:id="rId16"/>
    <p:sldId id="263"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89" autoAdjust="0"/>
    <p:restoredTop sz="94636" autoAdjust="0"/>
  </p:normalViewPr>
  <p:slideViewPr>
    <p:cSldViewPr showGuides="1">
      <p:cViewPr varScale="1">
        <p:scale>
          <a:sx n="83" d="100"/>
          <a:sy n="83" d="100"/>
        </p:scale>
        <p:origin x="1398"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Times New Roman" panose="02020603050405020304" pitchFamily="18" charset="0"/>
                <a:cs typeface="Times New Roman" panose="02020603050405020304" pitchFamily="18" charset="0"/>
              </a:rPr>
              <a:t>Peripheral Neuropathy </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dirty="0">
                <a:solidFill>
                  <a:schemeClr val="tx1"/>
                </a:solidFill>
              </a:rPr>
              <a:t>                             </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4" name="Text Box 3"/>
          <p:cNvSpPr txBox="1"/>
          <p:nvPr/>
        </p:nvSpPr>
        <p:spPr>
          <a:xfrm>
            <a:off x="2286000" y="4724400"/>
            <a:ext cx="4572000" cy="1783715"/>
          </a:xfrm>
          <a:prstGeom prst="rect">
            <a:avLst/>
          </a:prstGeom>
          <a:noFill/>
        </p:spPr>
        <p:txBody>
          <a:bodyPr wrap="square" rtlCol="0" anchor="t">
            <a:spAutoFit/>
          </a:bodyPr>
          <a:p>
            <a:pPr marL="0" lvl="0" indent="0" algn="ctr">
              <a:buNone/>
            </a:pPr>
            <a:r>
              <a:rPr lang="en-US" sz="2200" dirty="0">
                <a:latin typeface="Times New Roman" panose="02020603050405020304" pitchFamily="18" charset="0"/>
                <a:cs typeface="Times New Roman" panose="02020603050405020304" pitchFamily="18" charset="0"/>
                <a:sym typeface="+mn-ea"/>
              </a:rPr>
              <a:t> </a:t>
            </a:r>
            <a:r>
              <a:rPr lang="en-US" sz="2200" dirty="0">
                <a:sym typeface="+mn-ea"/>
              </a:rPr>
              <a:t>Dr. Nawaj Pathan</a:t>
            </a:r>
            <a:endParaRPr lang="en-US" sz="2200" dirty="0">
              <a:solidFill>
                <a:schemeClr val="tx1"/>
              </a:solidFill>
            </a:endParaRPr>
          </a:p>
          <a:p>
            <a:pPr marL="0" lvl="0" indent="0" algn="ctr">
              <a:buNone/>
            </a:pPr>
            <a:r>
              <a:rPr lang="en-US" sz="2200" dirty="0">
                <a:sym typeface="+mn-ea"/>
              </a:rPr>
              <a:t>    Dept of Neurophysiotherapy</a:t>
            </a:r>
            <a:endParaRPr lang="en-US" sz="2200" dirty="0">
              <a:solidFill>
                <a:schemeClr val="tx1"/>
              </a:solidFill>
            </a:endParaRPr>
          </a:p>
          <a:p>
            <a:pPr marL="0" lvl="0" indent="0" algn="ctr">
              <a:buNone/>
            </a:pPr>
            <a:r>
              <a:rPr lang="en-US" sz="2200" dirty="0">
                <a:sym typeface="+mn-ea"/>
              </a:rPr>
              <a:t>    MGM Institute of Physiotherapy</a:t>
            </a:r>
            <a:endParaRPr lang="en-US" sz="2200" dirty="0">
              <a:solidFill>
                <a:schemeClr val="tx1"/>
              </a:solidFill>
            </a:endParaRPr>
          </a:p>
          <a:p>
            <a:pPr marL="0" lvl="0" indent="0" algn="ctr">
              <a:buNone/>
            </a:pPr>
            <a:r>
              <a:rPr lang="en-US" sz="2200" dirty="0">
                <a:sym typeface="+mn-ea"/>
              </a:rPr>
              <a:t>   Chh. Sambhajinagar</a:t>
            </a:r>
            <a:endParaRPr lang="en-US" sz="2200" dirty="0">
              <a:solidFill>
                <a:schemeClr val="tx1"/>
              </a:solidFill>
            </a:endParaRPr>
          </a:p>
          <a:p>
            <a:pPr lvl="0"/>
            <a:endParaRPr lang="en-US" sz="22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2400" b="1" dirty="0">
                <a:latin typeface="Times New Roman" panose="02020603050405020304" pitchFamily="18" charset="0"/>
                <a:cs typeface="Times New Roman" panose="02020603050405020304" pitchFamily="18" charset="0"/>
              </a:rPr>
              <a:t>Sensory changes are as follows-</a:t>
            </a:r>
            <a:endParaRPr lang="en-US" sz="2400" b="1" dirty="0">
              <a:latin typeface="Times New Roman" panose="02020603050405020304" pitchFamily="18" charset="0"/>
              <a:cs typeface="Times New Roman" panose="02020603050405020304" pitchFamily="18" charset="0"/>
            </a:endParaRPr>
          </a:p>
          <a:p>
            <a:endParaRPr lang="en-US" sz="2400" b="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All sensory sensation may be affected or eventually lost.</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 polyneuropathies both sensory and motor impairments are common, one may be more affected than other.</a:t>
            </a:r>
            <a:endParaRPr lang="en-US" sz="2400" dirty="0">
              <a:latin typeface="Times New Roman" panose="02020603050405020304" pitchFamily="18" charset="0"/>
              <a:cs typeface="Times New Roman" panose="02020603050405020304" pitchFamily="18" charset="0"/>
            </a:endParaRPr>
          </a:p>
          <a:p>
            <a:pPr>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 most of the toxic and metabolic neuropathies, sensory loss exceeds weakness.</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Sensation is affected symmetrically in the distal segments of the limbs, more in legs than arms, in the severe cases this may spread to proximally.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Superficial sensations may be impaired more than deep.</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Vibratory sense is more impaired than position and tactile sense.</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 severe cases the sensory loss may spread up to the anterior abdomen, thorax, and face.(Escutcheon pattern)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Most often it is wrongly diagnosed as spinal cord lesion.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Paraesthesia Pain &amp; Dysesthesias</a:t>
            </a:r>
            <a:endParaRPr lang="en-US" b="1" dirty="0"/>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Especially marked in the hands and feet.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“Pins and needles,” stabbing, tingling, prickling, electrical, are the adjectives chosen by patients to describe these abnormalities.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 some sensory neuropathies paresthesias and numbness are the only demonstrable features; objective sensory loss is lacking.</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400" dirty="0">
                <a:latin typeface="Times New Roman" panose="02020603050405020304" pitchFamily="18" charset="0"/>
                <a:cs typeface="Times New Roman" panose="02020603050405020304" pitchFamily="18" charset="0"/>
              </a:rPr>
              <a:t>It has been theorized that a loss of large touch, pressure fibers disinhibits the pain-receiving nerve cells in the posterior horns of the spinal cord.</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mechanism of thermal and painful dysesthesias is not fully understood. </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Painful paresthesias and Dysesthesia are particularly common</a:t>
            </a:r>
            <a:endParaRPr lang="en-US" sz="2400" dirty="0">
              <a:latin typeface="Times New Roman" panose="02020603050405020304" pitchFamily="18" charset="0"/>
              <a:cs typeface="Times New Roman" panose="02020603050405020304" pitchFamily="18" charset="0"/>
            </a:endParaRPr>
          </a:p>
          <a:p>
            <a:pPr>
              <a:buNone/>
            </a:pPr>
            <a:r>
              <a:rPr lang="en-US" sz="2400" dirty="0">
                <a:latin typeface="Times New Roman" panose="02020603050405020304" pitchFamily="18" charset="0"/>
                <a:cs typeface="Times New Roman" panose="02020603050405020304" pitchFamily="18" charset="0"/>
              </a:rPr>
              <a:t>     in diabetic, alcoholic-nutritional, and amyloid neuropathies.</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Mainly they affect the feet (“burning feet”) and less often the hands.</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Deformity and Trophical Changes</a:t>
            </a:r>
            <a:endParaRPr lang="en-US" dirty="0"/>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Feet, hands, and spine become deformed.</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Denervation, atrophy of muscle can be considered the main factors for the tropical disturbance resulting from interruption of the motor nerves.</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There are numerous other changes. In particular, analgesia of distal parts makes them susceptible to burns, pressure sores, and other forms of injury that are easily infected and heal poorly.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In an anesthetic and immobile limb, the skin becomes tight and shiny, scaly.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Nails turned into curved and rigid, and the subcutaneous tissue  thickened (“trophic changes”).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Hair growth is diminished in denervated areas.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If the autonomic fibers are interrupted, the limb is warm and pink</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Autonomic Dysfunction</a:t>
            </a:r>
            <a:endParaRPr lang="en-US" dirty="0"/>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Anhidrosis and orthostatic hypotension are the most frequent manifestations of autonomic dysfunctions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lack of sweat, tears, and saliva, sexual impotence, weak bowel and bladder sphincters with or without urinary retention or overflow incontinence and weakness, dilatation of the esophagus and colon are the other common manifestations seen.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Leg cramps, spasm, fasiculations are the other symptoms patient may report.</a:t>
            </a:r>
            <a:endParaRPr lang="en-US" sz="2400" dirty="0">
              <a:latin typeface="Times New Roman" panose="02020603050405020304" pitchFamily="18" charset="0"/>
              <a:cs typeface="Times New Roman" panose="02020603050405020304" pitchFamily="18" charset="0"/>
            </a:endParaRPr>
          </a:p>
          <a:p>
            <a:pPr>
              <a:buNone/>
            </a:pPr>
            <a:endParaRPr lang="en-US" sz="2400" dirty="0">
              <a:latin typeface="Times New Roman" panose="02020603050405020304" pitchFamily="18" charset="0"/>
              <a:cs typeface="Times New Roman" panose="02020603050405020304" pitchFamily="18" charset="0"/>
            </a:endParaRPr>
          </a:p>
          <a:p>
            <a:pPr>
              <a:buNone/>
            </a:pP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PT Mx.</a:t>
            </a:r>
            <a:endParaRPr lang="en-US" dirty="0"/>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Problem list-</a:t>
            </a:r>
            <a:endParaRPr lang="en-US" sz="2400" dirty="0">
              <a:latin typeface="Times New Roman" panose="02020603050405020304" pitchFamily="18" charset="0"/>
              <a:cs typeface="Times New Roman" panose="02020603050405020304" pitchFamily="18" charset="0"/>
            </a:endParaRPr>
          </a:p>
          <a:p>
            <a:pPr>
              <a:buNone/>
            </a:pPr>
            <a:r>
              <a:rPr lang="en-US" sz="2400" dirty="0">
                <a:latin typeface="Times New Roman" panose="02020603050405020304" pitchFamily="18" charset="0"/>
                <a:cs typeface="Times New Roman" panose="02020603050405020304" pitchFamily="18" charset="0"/>
              </a:rPr>
              <a:t>Sensory impairment in the extremities</a:t>
            </a:r>
            <a:endParaRPr lang="en-US" sz="2400" dirty="0">
              <a:latin typeface="Times New Roman" panose="02020603050405020304" pitchFamily="18" charset="0"/>
              <a:cs typeface="Times New Roman" panose="02020603050405020304" pitchFamily="18" charset="0"/>
            </a:endParaRPr>
          </a:p>
          <a:p>
            <a:pPr>
              <a:buNone/>
            </a:pPr>
            <a:r>
              <a:rPr lang="en-US" sz="2400" dirty="0">
                <a:latin typeface="Times New Roman" panose="02020603050405020304" pitchFamily="18" charset="0"/>
                <a:cs typeface="Times New Roman" panose="02020603050405020304" pitchFamily="18" charset="0"/>
              </a:rPr>
              <a:t>Active ROM </a:t>
            </a:r>
            <a:endParaRPr lang="en-US" sz="2400" dirty="0">
              <a:latin typeface="Times New Roman" panose="02020603050405020304" pitchFamily="18" charset="0"/>
              <a:cs typeface="Times New Roman" panose="02020603050405020304" pitchFamily="18" charset="0"/>
            </a:endParaRPr>
          </a:p>
          <a:p>
            <a:pPr>
              <a:buNone/>
            </a:pPr>
            <a:r>
              <a:rPr lang="en-US" sz="2400" dirty="0">
                <a:latin typeface="Times New Roman" panose="02020603050405020304" pitchFamily="18" charset="0"/>
                <a:cs typeface="Times New Roman" panose="02020603050405020304" pitchFamily="18" charset="0"/>
              </a:rPr>
              <a:t>Muscle weakness  </a:t>
            </a:r>
            <a:endParaRPr lang="en-US" sz="2400" dirty="0">
              <a:latin typeface="Times New Roman" panose="02020603050405020304" pitchFamily="18" charset="0"/>
              <a:cs typeface="Times New Roman" panose="02020603050405020304" pitchFamily="18" charset="0"/>
            </a:endParaRPr>
          </a:p>
          <a:p>
            <a:pPr>
              <a:buNone/>
            </a:pPr>
            <a:r>
              <a:rPr lang="en-US" sz="2400" dirty="0">
                <a:latin typeface="Times New Roman" panose="02020603050405020304" pitchFamily="18" charset="0"/>
                <a:cs typeface="Times New Roman" panose="02020603050405020304" pitchFamily="18" charset="0"/>
              </a:rPr>
              <a:t>Atrophy of muscles</a:t>
            </a:r>
            <a:endParaRPr lang="en-US" sz="2400" dirty="0">
              <a:latin typeface="Times New Roman" panose="02020603050405020304" pitchFamily="18" charset="0"/>
              <a:cs typeface="Times New Roman" panose="02020603050405020304" pitchFamily="18" charset="0"/>
            </a:endParaRPr>
          </a:p>
          <a:p>
            <a:pPr>
              <a:buNone/>
            </a:pPr>
            <a:r>
              <a:rPr lang="en-US" sz="2400" dirty="0">
                <a:latin typeface="Times New Roman" panose="02020603050405020304" pitchFamily="18" charset="0"/>
                <a:cs typeface="Times New Roman" panose="02020603050405020304" pitchFamily="18" charset="0"/>
              </a:rPr>
              <a:t>Deformity/s prevention</a:t>
            </a:r>
            <a:endParaRPr lang="en-US" sz="2400" dirty="0">
              <a:latin typeface="Times New Roman" panose="02020603050405020304" pitchFamily="18" charset="0"/>
              <a:cs typeface="Times New Roman" panose="02020603050405020304" pitchFamily="18" charset="0"/>
            </a:endParaRPr>
          </a:p>
          <a:p>
            <a:pPr>
              <a:buNone/>
            </a:pPr>
            <a:r>
              <a:rPr lang="en-US" sz="2400" dirty="0">
                <a:latin typeface="Times New Roman" panose="02020603050405020304" pitchFamily="18" charset="0"/>
                <a:cs typeface="Times New Roman" panose="02020603050405020304" pitchFamily="18" charset="0"/>
              </a:rPr>
              <a:t>Contracture/s  prevention.</a:t>
            </a:r>
            <a:endParaRPr lang="en-US" sz="2400" dirty="0">
              <a:latin typeface="Times New Roman" panose="02020603050405020304" pitchFamily="18" charset="0"/>
              <a:cs typeface="Times New Roman" panose="02020603050405020304" pitchFamily="18" charset="0"/>
            </a:endParaRPr>
          </a:p>
          <a:p>
            <a:pPr>
              <a:buNone/>
            </a:pPr>
            <a:endParaRPr lang="en-US" sz="2400" dirty="0">
              <a:latin typeface="Times New Roman" panose="02020603050405020304" pitchFamily="18" charset="0"/>
              <a:cs typeface="Times New Roman" panose="02020603050405020304" pitchFamily="18" charset="0"/>
            </a:endParaRPr>
          </a:p>
          <a:p>
            <a:pPr>
              <a:buNone/>
            </a:pP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It is important to have a clear concept of the extent of the peripheral nervous system.</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It includes all neural structures lying outside the pial membrane of the spinal cord and brainstem with exception of the optic nerves and olfactory bulbs.</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nerve fibers are coated with the short segments of myelin throughout of its length.</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Pathologic mechanism in PND</a:t>
            </a:r>
            <a:endParaRPr lang="en-US" b="1" dirty="0"/>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Its intimate relation with </a:t>
            </a:r>
            <a:r>
              <a:rPr lang="en-US" sz="2400" i="1" dirty="0">
                <a:latin typeface="Times New Roman" panose="02020603050405020304" pitchFamily="18" charset="0"/>
                <a:cs typeface="Times New Roman" panose="02020603050405020304" pitchFamily="18" charset="0"/>
              </a:rPr>
              <a:t>CS</a:t>
            </a:r>
            <a:r>
              <a:rPr lang="en-US" sz="2400" dirty="0">
                <a:latin typeface="Times New Roman" panose="02020603050405020304" pitchFamily="18" charset="0"/>
                <a:cs typeface="Times New Roman" panose="02020603050405020304" pitchFamily="18" charset="0"/>
              </a:rPr>
              <a:t>F and the specialized arachnoidal cells, a pathological process in CSF or </a:t>
            </a:r>
            <a:r>
              <a:rPr lang="en-US" sz="2400" i="1" dirty="0">
                <a:latin typeface="Times New Roman" panose="02020603050405020304" pitchFamily="18" charset="0"/>
                <a:cs typeface="Times New Roman" panose="02020603050405020304" pitchFamily="18" charset="0"/>
              </a:rPr>
              <a:t>Leptomeninges</a:t>
            </a:r>
            <a:r>
              <a:rPr lang="en-US" sz="2400" dirty="0">
                <a:latin typeface="Times New Roman" panose="02020603050405020304" pitchFamily="18" charset="0"/>
                <a:cs typeface="Times New Roman" panose="02020603050405020304" pitchFamily="18" charset="0"/>
              </a:rPr>
              <a:t> may damage the exposed spinal roots.</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Diseases of connective tissues may affect the nerve roots as they lie in their sheaths.</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Diffuse or localized arterial diseases may injure nerves by occluding their nutrient arteries.</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2400" dirty="0">
                <a:latin typeface="Times New Roman" panose="02020603050405020304" pitchFamily="18" charset="0"/>
                <a:cs typeface="Times New Roman" panose="02020603050405020304" pitchFamily="18" charset="0"/>
              </a:rPr>
              <a:t>Large categories of immune-mediated neuropathies are common as a result of a cellular attack on myelin sheath.</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This will results into blocked electrical conduction.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Few diseases and toxins also have their effects on peripheral neuropathies.</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Diphtheria</a:t>
            </a:r>
            <a:r>
              <a:rPr lang="en-US" sz="2400" dirty="0">
                <a:latin typeface="Times New Roman" panose="02020603050405020304" pitchFamily="18" charset="0"/>
                <a:cs typeface="Times New Roman" panose="02020603050405020304" pitchFamily="18" charset="0"/>
              </a:rPr>
              <a:t>, in which bacterial toxins may act directly on membrane of schwann cells near the dorsal root ganglia and adjacent parts of both sensory and motor nerves.</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a:buNone/>
            </a:pPr>
            <a:r>
              <a:rPr lang="en-US"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400" dirty="0">
                <a:solidFill>
                  <a:srgbClr val="FF0000"/>
                </a:solidFill>
                <a:latin typeface="Times New Roman" panose="02020603050405020304" pitchFamily="18" charset="0"/>
                <a:cs typeface="Times New Roman" panose="02020603050405020304" pitchFamily="18" charset="0"/>
              </a:rPr>
              <a:t>Polyarteritis nodusa</a:t>
            </a:r>
            <a:r>
              <a:rPr lang="en-US" sz="2400" dirty="0">
                <a:latin typeface="Times New Roman" panose="02020603050405020304" pitchFamily="18" charset="0"/>
                <a:cs typeface="Times New Roman" panose="02020603050405020304" pitchFamily="18" charset="0"/>
              </a:rPr>
              <a:t>, which causes widespread occlusion of vasa nervosa resulting multifocal nerve infarction.</a:t>
            </a:r>
            <a:endParaRPr lang="en-US" sz="2400" dirty="0">
              <a:latin typeface="Times New Roman" panose="02020603050405020304" pitchFamily="18" charset="0"/>
              <a:cs typeface="Times New Roman" panose="02020603050405020304" pitchFamily="18" charset="0"/>
            </a:endParaRPr>
          </a:p>
          <a:p>
            <a:pPr>
              <a:buNone/>
            </a:pPr>
            <a:endParaRPr lang="en-US" sz="2400" dirty="0">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Doxorubicin intoxication </a:t>
            </a:r>
            <a:r>
              <a:rPr lang="en-US" sz="2400" dirty="0">
                <a:latin typeface="Times New Roman" panose="02020603050405020304" pitchFamily="18" charset="0"/>
                <a:cs typeface="Times New Roman" panose="02020603050405020304" pitchFamily="18" charset="0"/>
              </a:rPr>
              <a:t>wherein protein synthesis of dorsal root ganglia cells is blocked with subsequent neuronal destruction following arsenic poisoning.</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Among the genetically determined diseases neuropathies, the altered gene product is now known as main factor lead to defective myelination which greatly slows down the conduction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Structural components of the axon are at disruption,leading to axonal degeneration.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1" cstate="print"/>
          <a:srcRect/>
          <a:stretch>
            <a:fillRect/>
          </a:stretch>
        </p:blipFill>
        <p:spPr bwMode="auto">
          <a:xfrm>
            <a:off x="377281" y="1112837"/>
            <a:ext cx="8026760" cy="505936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Effects of Peripheral Nerve Injuries</a:t>
            </a:r>
            <a:endParaRPr lang="en-US" b="1" dirty="0"/>
          </a:p>
        </p:txBody>
      </p:sp>
      <p:sp>
        <p:nvSpPr>
          <p:cNvPr id="3" name="Content Placeholder 2"/>
          <p:cNvSpPr>
            <a:spLocks noGrp="1"/>
          </p:cNvSpPr>
          <p:nvPr>
            <p:ph idx="1"/>
          </p:nvPr>
        </p:nvSpPr>
        <p:spPr/>
        <p:txBody>
          <a:bodyPr>
            <a:normAutofit/>
          </a:bodyPr>
          <a:lstStyle/>
          <a:p>
            <a:r>
              <a:rPr lang="en-US" sz="2400" b="1" dirty="0">
                <a:latin typeface="Times New Roman" panose="02020603050405020304" pitchFamily="18" charset="0"/>
                <a:cs typeface="Times New Roman" panose="02020603050405020304" pitchFamily="18" charset="0"/>
              </a:rPr>
              <a:t>Motor changes are as follows-</a:t>
            </a:r>
            <a:endParaRPr lang="en-US" sz="2400" b="1"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Interruption of  motor nerve conduction produces the lower motor neuron lesion with loss of reflexes, tone and loss of active ROM.</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This is followed by atrophy of both muscles and soft tissues.</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Deformities are caused by unopposed action of the muscles e.g. Claw hand= ulnar nerve.</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2400" dirty="0">
                <a:latin typeface="Times New Roman" panose="02020603050405020304" pitchFamily="18" charset="0"/>
                <a:cs typeface="Times New Roman" panose="02020603050405020304" pitchFamily="18" charset="0"/>
              </a:rPr>
              <a:t>Adhesions may form between the tendons and sheathes and also in the joints due to lack of movements.</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Muscles becomes fibrosed after long period of denervation.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Typically in polyneuropathies, </a:t>
            </a:r>
            <a:r>
              <a:rPr lang="en-US" sz="2400" dirty="0">
                <a:solidFill>
                  <a:srgbClr val="00B050"/>
                </a:solidFill>
                <a:latin typeface="Times New Roman" panose="02020603050405020304" pitchFamily="18" charset="0"/>
                <a:cs typeface="Times New Roman" panose="02020603050405020304" pitchFamily="18" charset="0"/>
              </a:rPr>
              <a:t>symmetrical distribution </a:t>
            </a:r>
            <a:r>
              <a:rPr lang="en-US" sz="2400" dirty="0">
                <a:latin typeface="Times New Roman" panose="02020603050405020304" pitchFamily="18" charset="0"/>
                <a:cs typeface="Times New Roman" panose="02020603050405020304" pitchFamily="18" charset="0"/>
              </a:rPr>
              <a:t>of weakness or paralysis is </a:t>
            </a:r>
            <a:r>
              <a:rPr lang="en-US" sz="2400" dirty="0">
                <a:solidFill>
                  <a:srgbClr val="00B050"/>
                </a:solidFill>
                <a:latin typeface="Times New Roman" panose="02020603050405020304" pitchFamily="18" charset="0"/>
                <a:cs typeface="Times New Roman" panose="02020603050405020304" pitchFamily="18" charset="0"/>
              </a:rPr>
              <a:t>significant.</a:t>
            </a:r>
            <a:endParaRPr lang="en-US" sz="2400" dirty="0">
              <a:solidFill>
                <a:srgbClr val="00B050"/>
              </a:solidFill>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 cases of diffuse axonal damage, </a:t>
            </a:r>
            <a:r>
              <a:rPr lang="en-US" sz="2400" dirty="0">
                <a:solidFill>
                  <a:srgbClr val="FF0000"/>
                </a:solidFill>
                <a:latin typeface="Times New Roman" panose="02020603050405020304" pitchFamily="18" charset="0"/>
                <a:cs typeface="Times New Roman" panose="02020603050405020304" pitchFamily="18" charset="0"/>
              </a:rPr>
              <a:t>muscles of feet and legs </a:t>
            </a:r>
            <a:r>
              <a:rPr lang="en-US" sz="2400" dirty="0">
                <a:latin typeface="Times New Roman" panose="02020603050405020304" pitchFamily="18" charset="0"/>
                <a:cs typeface="Times New Roman" panose="02020603050405020304" pitchFamily="18" charset="0"/>
              </a:rPr>
              <a:t>are </a:t>
            </a:r>
            <a:r>
              <a:rPr lang="en-US" sz="2400" dirty="0">
                <a:solidFill>
                  <a:srgbClr val="FF0000"/>
                </a:solidFill>
                <a:latin typeface="Times New Roman" panose="02020603050405020304" pitchFamily="18" charset="0"/>
                <a:cs typeface="Times New Roman" panose="02020603050405020304" pitchFamily="18" charset="0"/>
              </a:rPr>
              <a:t>affected earlier &amp; more severely than those of hands and forearm.</a:t>
            </a:r>
            <a:endParaRPr lang="en-US" sz="2400" dirty="0">
              <a:solidFill>
                <a:srgbClr val="FF0000"/>
              </a:solidFill>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2400" dirty="0">
                <a:latin typeface="Times New Roman" panose="02020603050405020304" pitchFamily="18" charset="0"/>
                <a:cs typeface="Times New Roman" panose="02020603050405020304" pitchFamily="18" charset="0"/>
              </a:rPr>
              <a:t>In milder cases of axonal damage, only feet and lower legs are affected, truncal muscles are usually last to yield.</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This represent the </a:t>
            </a:r>
            <a:r>
              <a:rPr lang="en-US" sz="2400" i="1" dirty="0">
                <a:latin typeface="Times New Roman" panose="02020603050405020304" pitchFamily="18" charset="0"/>
                <a:cs typeface="Times New Roman" panose="02020603050405020304" pitchFamily="18" charset="0"/>
              </a:rPr>
              <a:t>’Length dependent’</a:t>
            </a:r>
            <a:r>
              <a:rPr lang="en-US" sz="2400" dirty="0">
                <a:latin typeface="Times New Roman" panose="02020603050405020304" pitchFamily="18" charset="0"/>
                <a:cs typeface="Times New Roman" panose="02020603050405020304" pitchFamily="18" charset="0"/>
              </a:rPr>
              <a:t> pattern of axonal degeneration.</a:t>
            </a:r>
            <a:endParaRPr lang="en-US" sz="2400" dirty="0">
              <a:latin typeface="Times New Roman" panose="02020603050405020304" pitchFamily="18" charset="0"/>
              <a:cs typeface="Times New Roman" panose="02020603050405020304" pitchFamily="18" charset="0"/>
            </a:endParaRPr>
          </a:p>
          <a:p>
            <a:pPr>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atrophy of weak or paralyzed muscles is slow process and takes the several months.</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Maximum degree of denervation occurs in 90 to 120 days, reduces the muscle volume by 70 to 80%.</a:t>
            </a:r>
            <a:endParaRPr lang="en-US" sz="2400" dirty="0">
              <a:latin typeface="Times New Roman" panose="02020603050405020304" pitchFamily="18" charset="0"/>
              <a:cs typeface="Times New Roman" panose="02020603050405020304" pitchFamily="18" charset="0"/>
            </a:endParaRPr>
          </a:p>
          <a:p>
            <a:pPr>
              <a:buNone/>
            </a:pPr>
            <a:r>
              <a:rPr lang="en-US"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5604</Words>
  <Application>WPS Presentation</Application>
  <PresentationFormat>On-screen Show (4:3)</PresentationFormat>
  <Paragraphs>157</Paragraphs>
  <Slides>17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Arial</vt:lpstr>
      <vt:lpstr>SimSun</vt:lpstr>
      <vt:lpstr>Wingdings</vt:lpstr>
      <vt:lpstr>Times New Roman</vt:lpstr>
      <vt:lpstr>Calibri</vt:lpstr>
      <vt:lpstr>Microsoft YaHei</vt:lpstr>
      <vt:lpstr>Arial Unicode MS</vt:lpstr>
      <vt:lpstr>Office Theme</vt:lpstr>
      <vt:lpstr>Peripheral Neuropathy </vt:lpstr>
      <vt:lpstr>PowerPoint 演示文稿</vt:lpstr>
      <vt:lpstr>Pathologic mechanism in PND</vt:lpstr>
      <vt:lpstr>PowerPoint 演示文稿</vt:lpstr>
      <vt:lpstr>PowerPoint 演示文稿</vt:lpstr>
      <vt:lpstr>PowerPoint 演示文稿</vt:lpstr>
      <vt:lpstr>Effects of Peripheral Nerve Injuries</vt:lpstr>
      <vt:lpstr>PowerPoint 演示文稿</vt:lpstr>
      <vt:lpstr>PowerPoint 演示文稿</vt:lpstr>
      <vt:lpstr>PowerPoint 演示文稿</vt:lpstr>
      <vt:lpstr>PowerPoint 演示文稿</vt:lpstr>
      <vt:lpstr>Paraesthesia Pain &amp; Dysesthesias</vt:lpstr>
      <vt:lpstr>PowerPoint 演示文稿</vt:lpstr>
      <vt:lpstr>Deformity and Trophical Changes</vt:lpstr>
      <vt:lpstr>PowerPoint 演示文稿</vt:lpstr>
      <vt:lpstr>Autonomic Dysfunction</vt:lpstr>
      <vt:lpstr>PT Mx.</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Peripheral Neuropathy </dc:title>
  <dc:creator>N J</dc:creator>
  <cp:lastModifiedBy>HP</cp:lastModifiedBy>
  <cp:revision>47</cp:revision>
  <dcterms:created xsi:type="dcterms:W3CDTF">2006-08-16T00:00:00Z</dcterms:created>
  <dcterms:modified xsi:type="dcterms:W3CDTF">2024-06-20T04:29:28Z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72862ECA0010418693C71620A6681BF1_12</vt:lpwstr>
  </property>
  <property fmtid="{D5CDD505-2E9C-101B-9397-08002B2CF9AE}" pid="3" name="KSOProductBuildVer">
    <vt:lpwstr>1033-12.2.0.17119</vt:lpwstr>
  </property>
</Properties>
</file>